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4" r:id="rId5"/>
    <p:sldId id="302" r:id="rId6"/>
    <p:sldId id="315" r:id="rId7"/>
    <p:sldId id="325" r:id="rId8"/>
    <p:sldId id="294" r:id="rId9"/>
    <p:sldId id="295" r:id="rId10"/>
    <p:sldId id="326" r:id="rId11"/>
    <p:sldId id="304" r:id="rId12"/>
    <p:sldId id="314" r:id="rId13"/>
    <p:sldId id="310" r:id="rId14"/>
    <p:sldId id="311" r:id="rId15"/>
    <p:sldId id="312" r:id="rId16"/>
    <p:sldId id="31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95033" autoAdjust="0"/>
  </p:normalViewPr>
  <p:slideViewPr>
    <p:cSldViewPr snapToGrid="0">
      <p:cViewPr varScale="1">
        <p:scale>
          <a:sx n="90" d="100"/>
          <a:sy n="90" d="100"/>
        </p:scale>
        <p:origin x="216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10785001247227E-2"/>
          <c:y val="3.2857685703153942E-2"/>
          <c:w val="0.95377749658170763"/>
          <c:h val="0.712677405855727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21-4D15-B41F-EE0A176B77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21-4D15-B41F-EE0A176B77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21-4D15-B41F-EE0A176B77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111705064"/>
        <c:axId val="1111706704"/>
      </c:barChart>
      <c:catAx>
        <c:axId val="11117050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11946571532115"/>
          <c:y val="0.90002543160365811"/>
          <c:w val="0.2176105915630839"/>
          <c:h val="5.24241309308262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6/12/2024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110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6/12/2024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Bank Customer Loan Prediction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5" y="2576760"/>
            <a:ext cx="4423377" cy="1695637"/>
          </a:xfrm>
        </p:spPr>
        <p:txBody>
          <a:bodyPr/>
          <a:lstStyle/>
          <a:p>
            <a:r>
              <a:rPr lang="en-US" dirty="0"/>
              <a:t>Bank Customer</a:t>
            </a:r>
            <a:r>
              <a:rPr lang="en-US" sz="4800" dirty="0"/>
              <a:t> Loan Prediction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mining final project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2816" y="3938973"/>
            <a:ext cx="3475658" cy="2241553"/>
          </a:xfrm>
        </p:spPr>
        <p:txBody>
          <a:bodyPr/>
          <a:lstStyle/>
          <a:p>
            <a:pPr algn="l"/>
            <a:r>
              <a:rPr lang="en-US" sz="1400" dirty="0"/>
              <a:t>Students: </a:t>
            </a:r>
          </a:p>
          <a:p>
            <a:pPr algn="l"/>
            <a:r>
              <a:rPr lang="en-US" sz="1400" dirty="0"/>
              <a:t>1. Ngô Anh </a:t>
            </a:r>
            <a:r>
              <a:rPr lang="en-US" sz="1400" dirty="0" err="1"/>
              <a:t>Tuấn</a:t>
            </a:r>
            <a:endParaRPr lang="en-US" sz="1400" dirty="0"/>
          </a:p>
          <a:p>
            <a:pPr algn="l"/>
            <a:r>
              <a:rPr lang="en-US" sz="1400" dirty="0"/>
              <a:t>2. Nguyễn </a:t>
            </a:r>
            <a:r>
              <a:rPr lang="en-US" sz="1400" dirty="0" err="1"/>
              <a:t>Mạnh</a:t>
            </a:r>
            <a:r>
              <a:rPr lang="en-US" sz="1400" dirty="0"/>
              <a:t> </a:t>
            </a:r>
            <a:r>
              <a:rPr lang="en-US" sz="1400" dirty="0" err="1"/>
              <a:t>Cường</a:t>
            </a:r>
            <a:endParaRPr lang="en-US" sz="1400" dirty="0"/>
          </a:p>
          <a:p>
            <a:pPr algn="l"/>
            <a:r>
              <a:rPr lang="en-US" sz="1400" dirty="0"/>
              <a:t>3. Hoàng Thái </a:t>
            </a:r>
            <a:r>
              <a:rPr lang="en-US" sz="1400" dirty="0" err="1"/>
              <a:t>Sơn</a:t>
            </a:r>
            <a:endParaRPr lang="en-US" sz="1400" dirty="0"/>
          </a:p>
          <a:p>
            <a:r>
              <a:rPr lang="en-US" sz="1400" dirty="0"/>
              <a:t>Teacher: </a:t>
            </a:r>
            <a:r>
              <a:rPr lang="en-US" sz="1400" dirty="0" err="1"/>
              <a:t>Đoàn</a:t>
            </a:r>
            <a:r>
              <a:rPr lang="en-US" sz="1400" dirty="0"/>
              <a:t> </a:t>
            </a:r>
            <a:r>
              <a:rPr lang="en-US" sz="1400" dirty="0" err="1"/>
              <a:t>Nhật</a:t>
            </a:r>
            <a:r>
              <a:rPr lang="en-US" sz="1400" dirty="0"/>
              <a:t> Quang</a:t>
            </a:r>
          </a:p>
          <a:p>
            <a:r>
              <a:rPr lang="en-US" sz="1400" dirty="0"/>
              <a:t>December 09, 2024</a:t>
            </a:r>
          </a:p>
          <a:p>
            <a:pPr algn="l"/>
            <a:endParaRPr lang="en-US" sz="1400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Q1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Employee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of fiscal celebration on July 15th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Employee day of learning on August 14th 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Yoga on September 3rd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Seminar series begins September 10th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Business priorities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Diversify investment in sector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Initiative partnership with 3rd party organizations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Q2</a:t>
            </a:r>
            <a:br>
              <a:rPr lang="en-US" dirty="0"/>
            </a:br>
            <a:endParaRPr lang="en-US" dirty="0"/>
          </a:p>
        </p:txBody>
      </p:sp>
      <p:pic>
        <p:nvPicPr>
          <p:cNvPr id="42" name="Picture Placeholder 3" descr="close up of building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Business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Increase customer satisfaction by 2%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Maintain growth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Added priorities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Decrease the number of rotations by at least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the cost of development stays below budget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 priorities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Interns begin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Indoor rec leagues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Chess tournaments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Big Game watching party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Target Audience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1" y="2125176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delivering for our customers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year we supported thousands of customers and sold 60,000 units</a:t>
            </a: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Upward trend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business is good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Profits are up in the last quarter by 3%</a:t>
            </a: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Shopping bag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customers keep coming back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increased customer retention by 4%</a:t>
            </a: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lipboard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691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getting our work done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finished the consolidation project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User network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Our team is growing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welcomed 3 new team members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last quarter</a:t>
            </a:r>
            <a:endParaRPr lang="en-US" sz="1600" dirty="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Megaphone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We’re leaders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We are top leaders in the industry across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the 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Thanks to your commitment and strong work ethic, we know next year will be even better than the last. </a:t>
            </a:r>
          </a:p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/>
              <a:t>Sales@contoso.com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and Motivation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Dataset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Evaluation and discussion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429828" cy="830997"/>
          </a:xfrm>
        </p:spPr>
        <p:txBody>
          <a:bodyPr/>
          <a:lstStyle/>
          <a:p>
            <a:r>
              <a:rPr lang="en-US" sz="3600" dirty="0"/>
              <a:t>Problem and Motivation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Profits are up, and losses are down! We are very proud of the progress our team has made. ​</a:t>
            </a:r>
          </a:p>
          <a:p>
            <a:pPr marL="0" indent="0">
              <a:buNone/>
            </a:pPr>
            <a:r>
              <a:rPr lang="en-US" dirty="0"/>
              <a:t>Today we’ll review our wins and losses from last year and give you an overview of what you can expect for next year.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Results from last year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</a:t>
            </a:r>
          </a:p>
        </p:txBody>
      </p:sp>
      <p:graphicFrame>
        <p:nvGraphicFramePr>
          <p:cNvPr id="16" name="Content Placeholder 5" descr="chart">
            <a:extLst>
              <a:ext uri="{FF2B5EF4-FFF2-40B4-BE49-F238E27FC236}">
                <a16:creationId xmlns:a16="http://schemas.microsoft.com/office/drawing/2014/main" id="{BBB34574-6177-4514-8D8E-C0DCBFBE0D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465937"/>
              </p:ext>
            </p:extLst>
          </p:nvPr>
        </p:nvGraphicFramePr>
        <p:xfrm>
          <a:off x="784225" y="1954646"/>
          <a:ext cx="10623550" cy="4089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by sector 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A8E8C2A-A8BD-45E2-9295-7C18164F12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50625"/>
              </p:ext>
            </p:extLst>
          </p:nvPr>
        </p:nvGraphicFramePr>
        <p:xfrm>
          <a:off x="1028700" y="2239282"/>
          <a:ext cx="10134600" cy="34290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89760660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en-US" dirty="0"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Q4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1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4.4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2.8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Series 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Series 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3.4</a:t>
                      </a: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2.3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Biome Light" panose="020B0303030204020804" pitchFamily="34" charset="0"/>
                        </a:rPr>
                        <a:t>1</a:t>
                      </a: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956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+mn-lt"/>
                        <a:cs typeface="Biome Light" panose="020B0303030204020804" pitchFamily="34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942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28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Contoso was great to work with. Patrice was my representative and she anticipated my needs and worked diligently to fix my issue.</a:t>
            </a: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satisfied customer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Picture Placeholder 45" descr="team member headshot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Sales Manager</a:t>
            </a:r>
          </a:p>
        </p:txBody>
      </p:sp>
      <p:pic>
        <p:nvPicPr>
          <p:cNvPr id="48" name="Picture Placeholder 47" descr="team member headshot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Roman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0" name="Picture Placeholder 49" descr="team member headshot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4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Federico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Sales Representative</a:t>
            </a:r>
          </a:p>
        </p:txBody>
      </p:sp>
      <p:pic>
        <p:nvPicPr>
          <p:cNvPr id="52" name="Picture Placeholder 51" descr="team member headshot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5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Jim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  <p:pic>
        <p:nvPicPr>
          <p:cNvPr id="54" name="Picture Placeholder 53" descr="team member headshot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Larissa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Support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exagon 19">
            <a:extLst>
              <a:ext uri="{FF2B5EF4-FFF2-40B4-BE49-F238E27FC236}">
                <a16:creationId xmlns:a16="http://schemas.microsoft.com/office/drawing/2014/main" id="{184F3FD5-57F6-429C-8A79-BC3E161F9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4362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8931DDA4-6E0A-4CD6-92DA-3787D0A64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64548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12960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0414E17-AF31-4773-9D9B-6F287966B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1558" y="227783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A460E96-6DE9-4695-B9AA-33D872B9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0156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38754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0D4AF445-4FAA-4F77-90FF-71B4790DF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7352" y="227783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5160F8B1-281B-40FE-913B-79806DCE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55950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12A74B3C-CA43-40B8-8377-A34C10C1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73146" y="2277832"/>
            <a:ext cx="685800" cy="604157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06F5B9A6-704C-47AE-B230-105F31223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1744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C9ADA53C-9ACF-479A-B6E8-7BB006F02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903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4A4865DF-B1A5-4498-AB0B-F562ECEB9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98942" y="2277832"/>
            <a:ext cx="685800" cy="60415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Timeline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Q1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Q2</a:t>
            </a: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Q3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accent4"/>
                </a:solidFill>
                <a:cs typeface="Biome Light" panose="020B0303030204020804" pitchFamily="34" charset="0"/>
              </a:rPr>
              <a:t>Q4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2D8CCC-2870-4227-ABD9-02D24FF59C9D}"/>
              </a:ext>
            </a:extLst>
          </p:cNvPr>
          <p:cNvSpPr txBox="1"/>
          <p:nvPr/>
        </p:nvSpPr>
        <p:spPr>
          <a:xfrm>
            <a:off x="832935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174171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Aug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1910E1-1CD0-4263-8B65-DF80AB091A84}"/>
              </a:ext>
            </a:extLst>
          </p:cNvPr>
          <p:cNvSpPr txBox="1"/>
          <p:nvPr/>
        </p:nvSpPr>
        <p:spPr>
          <a:xfrm>
            <a:off x="2650133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Sep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439086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Nov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F85F2D-21EB-430E-87FA-3C2988015BD5}"/>
              </a:ext>
            </a:extLst>
          </p:cNvPr>
          <p:cNvSpPr txBox="1"/>
          <p:nvPr/>
        </p:nvSpPr>
        <p:spPr>
          <a:xfrm>
            <a:off x="3574159" y="241063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Oct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BECB44-1C03-468E-9519-E27DEFF7D5F1}"/>
              </a:ext>
            </a:extLst>
          </p:cNvPr>
          <p:cNvSpPr txBox="1"/>
          <p:nvPr/>
        </p:nvSpPr>
        <p:spPr>
          <a:xfrm>
            <a:off x="529946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Dec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91474A0-3948-4481-B3F1-1BD1F9FD5596}"/>
              </a:ext>
            </a:extLst>
          </p:cNvPr>
          <p:cNvSpPr txBox="1"/>
          <p:nvPr/>
        </p:nvSpPr>
        <p:spPr>
          <a:xfrm>
            <a:off x="620806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Jan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A985E6F-8992-46C8-A3A9-0252AC0BD256}"/>
              </a:ext>
            </a:extLst>
          </p:cNvPr>
          <p:cNvSpPr txBox="1"/>
          <p:nvPr/>
        </p:nvSpPr>
        <p:spPr>
          <a:xfrm>
            <a:off x="7116658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Feb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B6B85C-AD04-4022-B4E1-7CDFE4556405}"/>
              </a:ext>
            </a:extLst>
          </p:cNvPr>
          <p:cNvSpPr txBox="1"/>
          <p:nvPr/>
        </p:nvSpPr>
        <p:spPr>
          <a:xfrm>
            <a:off x="8025256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CD836B-A190-4A59-9ACF-3B40EAEA9BCB}"/>
              </a:ext>
            </a:extLst>
          </p:cNvPr>
          <p:cNvSpPr txBox="1"/>
          <p:nvPr/>
        </p:nvSpPr>
        <p:spPr>
          <a:xfrm>
            <a:off x="8933854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Apr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A49F82E-F0CC-4890-8686-8F661F8C7332}"/>
              </a:ext>
            </a:extLst>
          </p:cNvPr>
          <p:cNvSpPr txBox="1"/>
          <p:nvPr/>
        </p:nvSpPr>
        <p:spPr>
          <a:xfrm>
            <a:off x="9842452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May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92DCAA-7A96-4807-96C2-97D8D1B18BDD}"/>
              </a:ext>
            </a:extLst>
          </p:cNvPr>
          <p:cNvSpPr txBox="1"/>
          <p:nvPr/>
        </p:nvSpPr>
        <p:spPr>
          <a:xfrm>
            <a:off x="10751050" y="241063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Jun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989441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735229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0F69B-8088-4A76-862A-5DC3B7B099A1}"/>
              </a:ext>
            </a:extLst>
          </p:cNvPr>
          <p:cNvSpPr txBox="1"/>
          <p:nvPr/>
        </p:nvSpPr>
        <p:spPr>
          <a:xfrm>
            <a:off x="6452646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673B4-C0B9-43A0-B642-C8D78A87A514}"/>
              </a:ext>
            </a:extLst>
          </p:cNvPr>
          <p:cNvSpPr txBox="1"/>
          <p:nvPr/>
        </p:nvSpPr>
        <p:spPr>
          <a:xfrm>
            <a:off x="9178440" y="3358599"/>
            <a:ext cx="2085110" cy="1609290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Product launch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Lorem ipsum dolor sit amet, consectetur adipiscing elit. Mauris vitae lorem id leo accumsan.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43</TotalTime>
  <Words>507</Words>
  <Application>Microsoft Office PowerPoint</Application>
  <PresentationFormat>Widescreen</PresentationFormat>
  <Paragraphs>130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Biome Light</vt:lpstr>
      <vt:lpstr>Calibri</vt:lpstr>
      <vt:lpstr>Calibri Light</vt:lpstr>
      <vt:lpstr>Wingdings</vt:lpstr>
      <vt:lpstr>Office Theme</vt:lpstr>
      <vt:lpstr>Bank Customer Loan Prediction</vt:lpstr>
      <vt:lpstr>Agenda</vt:lpstr>
      <vt:lpstr>Problem and Motivation</vt:lpstr>
      <vt:lpstr>Results from last year</vt:lpstr>
      <vt:lpstr>Growth by sector</vt:lpstr>
      <vt:lpstr>Growth by sector </vt:lpstr>
      <vt:lpstr>Contoso was great to work with. Patrice was my representative and she anticipated my needs and worked diligently to fix my issue.</vt:lpstr>
      <vt:lpstr>Team</vt:lpstr>
      <vt:lpstr>Timeline</vt:lpstr>
      <vt:lpstr>Goals for Q1 </vt:lpstr>
      <vt:lpstr>Goals for Q2 </vt:lpstr>
      <vt:lpstr>Summary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Ngo Anh Tuan</dc:creator>
  <cp:lastModifiedBy>Ngo Anh Tuan</cp:lastModifiedBy>
  <cp:revision>2</cp:revision>
  <dcterms:created xsi:type="dcterms:W3CDTF">2024-12-06T03:57:53Z</dcterms:created>
  <dcterms:modified xsi:type="dcterms:W3CDTF">2024-12-06T04:41:16Z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